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0" r:id="rId3"/>
    <p:sldId id="257" r:id="rId4"/>
    <p:sldId id="258" r:id="rId5"/>
    <p:sldId id="259" r:id="rId6"/>
    <p:sldId id="263" r:id="rId7"/>
    <p:sldId id="261" r:id="rId8"/>
    <p:sldId id="262" r:id="rId9"/>
  </p:sldIdLst>
  <p:sldSz cx="9144000" cy="6858000" type="screen4x3"/>
  <p:notesSz cx="6858000" cy="9144000"/>
  <p:embeddedFontLst>
    <p:embeddedFont>
      <p:font typeface="Allerta" panose="020B0604020202020204" charset="0"/>
      <p:regular r:id="rId11"/>
    </p:embeddedFont>
    <p:embeddedFont>
      <p:font typeface="Open Sans" panose="020B0604020202020204" charset="0"/>
      <p:regular r:id="rId12"/>
      <p:bold r:id="rId13"/>
      <p:italic r:id="rId14"/>
      <p:boldItalic r:id="rId15"/>
    </p:embeddedFont>
    <p:embeddedFont>
      <p:font typeface="Quattrocento" panose="020B060402020202020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4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967514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שקופית כותרת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422029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EAD594"/>
              </a:buClr>
              <a:buFont typeface="Open Sans"/>
              <a:buNone/>
              <a:defRPr sz="4800" b="1" i="0" u="none" strike="noStrike" cap="none">
                <a:solidFill>
                  <a:srgbClr val="EAD59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331698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1">
              <a:spcBef>
                <a:spcPts val="560"/>
              </a:spcBef>
              <a:buClr>
                <a:srgbClr val="F9F9F9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ctr" rtl="1">
              <a:spcBef>
                <a:spcPts val="480"/>
              </a:spcBef>
              <a:buClr>
                <a:schemeClr val="lt1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ctr" rtl="1">
              <a:spcBef>
                <a:spcPts val="440"/>
              </a:spcBef>
              <a:buClr>
                <a:schemeClr val="lt1"/>
              </a:buClr>
              <a:buFont typeface="Noto Sans Symbols"/>
              <a:buNone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ctr" rtl="1">
              <a:spcBef>
                <a:spcPts val="400"/>
              </a:spcBef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ctr" rtl="1">
              <a:spcBef>
                <a:spcPts val="400"/>
              </a:spcBef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ctr" rtl="1">
              <a:spcBef>
                <a:spcPts val="360"/>
              </a:spcBef>
              <a:buClr>
                <a:schemeClr val="l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ctr" rtl="1">
              <a:spcBef>
                <a:spcPts val="320"/>
              </a:spcBef>
              <a:buClr>
                <a:schemeClr val="lt1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ctr" rtl="1">
              <a:spcBef>
                <a:spcPts val="28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ctr" rtl="1">
              <a:spcBef>
                <a:spcPts val="28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כותרת וטקסט אנכי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217419" y="-160020"/>
            <a:ext cx="470916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06070" algn="r" rtl="1">
              <a:spcBef>
                <a:spcPts val="560"/>
              </a:spcBef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99441" algn="r" rtl="1">
              <a:spcBef>
                <a:spcPts val="44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57911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59436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כותרת אנכית וטקסט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06070" algn="r" rtl="1">
              <a:spcBef>
                <a:spcPts val="560"/>
              </a:spcBef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99441" algn="r" rtl="1">
              <a:spcBef>
                <a:spcPts val="44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57911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59436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06070" algn="r" rtl="1">
              <a:spcBef>
                <a:spcPts val="560"/>
              </a:spcBef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99441" algn="r" rtl="1">
              <a:spcBef>
                <a:spcPts val="44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57911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59436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כותרת מקטע עליונה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DCC577"/>
              </a:buClr>
              <a:buFont typeface="Allerta"/>
              <a:buNone/>
              <a:defRPr sz="4800" b="1" i="0" u="none" strike="noStrike" cap="none">
                <a:solidFill>
                  <a:srgbClr val="DCC577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1600200" y="2507785"/>
            <a:ext cx="70866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3152" marR="0" lvl="0" indent="-9652" algn="l" rtl="1">
              <a:spcBef>
                <a:spcPts val="400"/>
              </a:spcBef>
              <a:buClr>
                <a:srgbClr val="F9F9F9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284480" algn="r" rtl="1">
              <a:spcBef>
                <a:spcPts val="360"/>
              </a:spcBef>
              <a:buClr>
                <a:schemeClr val="l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232155" algn="r" rtl="1">
              <a:spcBef>
                <a:spcPts val="320"/>
              </a:spcBef>
              <a:buClr>
                <a:schemeClr val="lt1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184911" algn="r" rtl="1">
              <a:spcBef>
                <a:spcPts val="28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186436" algn="r" rtl="1">
              <a:spcBef>
                <a:spcPts val="28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שני תכנים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14325" algn="r" rtl="1">
              <a:spcBef>
                <a:spcPts val="520"/>
              </a:spcBef>
              <a:buClr>
                <a:srgbClr val="F9F9F9"/>
              </a:buClr>
              <a:buSzPct val="64999"/>
              <a:buFont typeface="Noto Sans Symbols"/>
              <a:buChar char="⬜"/>
              <a:defRPr sz="2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111505" algn="r" rtl="1">
              <a:spcBef>
                <a:spcPts val="40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70611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72136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14325" algn="r" rtl="1">
              <a:spcBef>
                <a:spcPts val="520"/>
              </a:spcBef>
              <a:buClr>
                <a:srgbClr val="F9F9F9"/>
              </a:buClr>
              <a:buSzPct val="64999"/>
              <a:buFont typeface="Noto Sans Symbols"/>
              <a:buChar char="⬜"/>
              <a:defRPr sz="2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111505" algn="r" rtl="1">
              <a:spcBef>
                <a:spcPts val="40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70611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72136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השוואה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750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480"/>
              </a:spcBef>
              <a:buClr>
                <a:srgbClr val="F9F9F9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284480" algn="r" rtl="1">
              <a:spcBef>
                <a:spcPts val="400"/>
              </a:spcBef>
              <a:buClr>
                <a:schemeClr val="l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232155" algn="r" rtl="1">
              <a:spcBef>
                <a:spcPts val="360"/>
              </a:spcBef>
              <a:buClr>
                <a:schemeClr val="l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184911" algn="r" rtl="1">
              <a:spcBef>
                <a:spcPts val="320"/>
              </a:spcBef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186436" algn="r" rtl="1">
              <a:spcBef>
                <a:spcPts val="320"/>
              </a:spcBef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5025" y="1535112"/>
            <a:ext cx="4041774" cy="750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480"/>
              </a:spcBef>
              <a:buClr>
                <a:srgbClr val="F9F9F9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284480" algn="r" rtl="1">
              <a:spcBef>
                <a:spcPts val="400"/>
              </a:spcBef>
              <a:buClr>
                <a:schemeClr val="l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232155" algn="r" rtl="1">
              <a:spcBef>
                <a:spcPts val="360"/>
              </a:spcBef>
              <a:buClr>
                <a:schemeClr val="lt1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184911" algn="r" rtl="1">
              <a:spcBef>
                <a:spcPts val="320"/>
              </a:spcBef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186436" algn="r" rtl="1">
              <a:spcBef>
                <a:spcPts val="320"/>
              </a:spcBef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40187" cy="3763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22580" algn="r" rtl="1">
              <a:spcBef>
                <a:spcPts val="480"/>
              </a:spcBef>
              <a:buClr>
                <a:srgbClr val="F9F9F9"/>
              </a:buClr>
              <a:buSzPct val="65000"/>
              <a:buFont typeface="Noto Sans Symbols"/>
              <a:buChar char="⬜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82880" algn="r" rtl="1">
              <a:spcBef>
                <a:spcPts val="40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123570" algn="r" rtl="1">
              <a:spcBef>
                <a:spcPts val="36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83311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84836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362200"/>
            <a:ext cx="4041774" cy="3763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22580" algn="r" rtl="1">
              <a:spcBef>
                <a:spcPts val="480"/>
              </a:spcBef>
              <a:buClr>
                <a:srgbClr val="F9F9F9"/>
              </a:buClr>
              <a:buSzPct val="65000"/>
              <a:buFont typeface="Noto Sans Symbols"/>
              <a:buChar char="⬜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82880" algn="r" rtl="1">
              <a:spcBef>
                <a:spcPts val="40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123570" algn="r" rtl="1">
              <a:spcBef>
                <a:spcPts val="36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83311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84836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כותרת בלבד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תוכן עם כיתוב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4DB8A"/>
              </a:buClr>
              <a:buFont typeface="Open Sans"/>
              <a:buNone/>
              <a:defRPr sz="2200" b="1" i="0" u="none" strike="noStrike" cap="none">
                <a:solidFill>
                  <a:srgbClr val="F4DB8A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3008313" cy="4602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1">
              <a:spcBef>
                <a:spcPts val="280"/>
              </a:spcBef>
              <a:buClr>
                <a:srgbClr val="F9F9F9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284480" algn="r" rtl="1">
              <a:spcBef>
                <a:spcPts val="240"/>
              </a:spcBef>
              <a:buClr>
                <a:schemeClr val="lt1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232155" algn="r" rtl="1">
              <a:spcBef>
                <a:spcPts val="200"/>
              </a:spcBef>
              <a:buClr>
                <a:schemeClr val="lt1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184911" algn="r" rtl="1">
              <a:spcBef>
                <a:spcPts val="180"/>
              </a:spcBef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186436" algn="r" rtl="1">
              <a:spcBef>
                <a:spcPts val="180"/>
              </a:spcBef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14325" algn="r" rtl="1">
              <a:spcBef>
                <a:spcPts val="520"/>
              </a:spcBef>
              <a:buClr>
                <a:srgbClr val="F9F9F9"/>
              </a:buClr>
              <a:buSzPct val="64999"/>
              <a:buFont typeface="Noto Sans Symbols"/>
              <a:buChar char="⬜"/>
              <a:defRPr sz="2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99441" algn="r" rtl="1">
              <a:spcBef>
                <a:spcPts val="44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57911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72136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תמונה עם כיתוב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828800" y="609600"/>
            <a:ext cx="5486399" cy="5222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828800" y="1831975"/>
            <a:ext cx="5486399" cy="3962399"/>
          </a:xfrm>
          <a:prstGeom prst="rect">
            <a:avLst/>
          </a:prstGeom>
          <a:solidFill>
            <a:schemeClr val="dk2"/>
          </a:solidFill>
          <a:ln w="44450" cap="sq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blurRad="190500" dist="228600" dir="2700000" sy="90000">
              <a:srgbClr val="000000">
                <a:alpha val="24705"/>
              </a:srgbClr>
            </a:outerShdw>
          </a:effectLst>
        </p:spPr>
        <p:txBody>
          <a:bodyPr lIns="91425" tIns="91425" rIns="91425" bIns="91425" anchor="t" anchorCtr="0"/>
          <a:lstStyle>
            <a:lvl1pPr marL="548640" marR="0" lvl="0" indent="-2540" algn="r" rtl="1">
              <a:spcBef>
                <a:spcPts val="640"/>
              </a:spcBef>
              <a:buClr>
                <a:srgbClr val="F9F9F9"/>
              </a:buClr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99441" algn="r" rtl="1">
              <a:spcBef>
                <a:spcPts val="44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57911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59436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828800" y="1166787"/>
            <a:ext cx="5486399" cy="5303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1">
              <a:spcBef>
                <a:spcPts val="280"/>
              </a:spcBef>
              <a:buClr>
                <a:srgbClr val="F9F9F9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223520" algn="r" rtl="1">
              <a:spcBef>
                <a:spcPts val="24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1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171830" algn="r" rtl="1">
              <a:spcBef>
                <a:spcPts val="20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1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127761" algn="r" rtl="1">
              <a:spcBef>
                <a:spcPts val="18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129286" algn="r" rtl="1">
              <a:spcBef>
                <a:spcPts val="18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9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0" marR="0" lvl="0" indent="-306070" algn="r" rtl="1">
              <a:spcBef>
                <a:spcPts val="560"/>
              </a:spcBef>
              <a:buClr>
                <a:srgbClr val="F9F9F9"/>
              </a:buClr>
              <a:buSzPct val="6500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868680" marR="0" lvl="1" indent="-162560" algn="r" rtl="1">
              <a:spcBef>
                <a:spcPts val="480"/>
              </a:spcBef>
              <a:buClr>
                <a:schemeClr val="l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133856" marR="0" lvl="2" indent="-99441" algn="r" rtl="1">
              <a:spcBef>
                <a:spcPts val="440"/>
              </a:spcBef>
              <a:buClr>
                <a:schemeClr val="lt1"/>
              </a:buClr>
              <a:buSzPct val="9500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53312" marR="0" lvl="3" indent="-57911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545336" marR="0" lvl="4" indent="-59436" algn="r" rtl="1">
              <a:spcBef>
                <a:spcPts val="400"/>
              </a:spcBef>
              <a:buClr>
                <a:schemeClr val="lt1"/>
              </a:buClr>
              <a:buSzPct val="100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1764792" marR="0" lvl="5" indent="-75692" algn="r" rtl="1">
              <a:spcBef>
                <a:spcPts val="360"/>
              </a:spcBef>
              <a:buClr>
                <a:schemeClr val="lt1"/>
              </a:buClr>
              <a:buSzPct val="1000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1965960" marR="0" lvl="6" indent="-86360" algn="r" rtl="1">
              <a:spcBef>
                <a:spcPts val="32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2167128" marR="0" lvl="7" indent="-97027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2368296" marR="0" lvl="8" indent="-94995" algn="r" rtl="1">
              <a:spcBef>
                <a:spcPts val="280"/>
              </a:spcBef>
              <a:buClr>
                <a:schemeClr val="lt1"/>
              </a:buClr>
              <a:buSzPct val="1000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BABABA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  <a:endParaRPr lang="en-US" sz="1200" b="0" i="0" u="none" strike="noStrike" cap="none">
              <a:solidFill>
                <a:srgbClr val="BABABA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 l="-742" t="-4966" r="44648" b="7868"/>
          <a:stretch/>
        </p:blipFill>
        <p:spPr>
          <a:xfrm>
            <a:off x="251519" y="188640"/>
            <a:ext cx="1301592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>
            <a:alphaModFix/>
          </a:blip>
          <a:srcRect l="22705" t="15722" r="19308" b="19874"/>
          <a:stretch/>
        </p:blipFill>
        <p:spPr>
          <a:xfrm>
            <a:off x="7956375" y="75675"/>
            <a:ext cx="1080000" cy="119947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0" y="1484783"/>
            <a:ext cx="9144000" cy="21602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Open Sans"/>
              <a:buNone/>
              <a:defRPr sz="32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8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bg1"/>
                </a:solidFill>
              </a:rPr>
              <a:t>FRC </a:t>
            </a:r>
            <a:r>
              <a:rPr lang="he-IL" sz="6000" dirty="0" smtClean="0">
                <a:solidFill>
                  <a:schemeClr val="bg1"/>
                </a:solidFill>
              </a:rPr>
              <a:t>הלוגיסטיקה של</a:t>
            </a:r>
            <a:endParaRPr lang="he-IL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אירועים בעונה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7164288" y="1988840"/>
            <a:ext cx="158417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Kick off</a:t>
            </a:r>
          </a:p>
          <a:p>
            <a:pPr algn="r"/>
            <a:r>
              <a:rPr lang="he-IL" sz="2000" dirty="0" smtClean="0">
                <a:solidFill>
                  <a:schemeClr val="bg1"/>
                </a:solidFill>
              </a:rPr>
              <a:t>בעיטת פתיחה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7/1</a:t>
            </a:r>
            <a:endParaRPr lang="he-IL" sz="2000" dirty="0">
              <a:solidFill>
                <a:schemeClr val="bg1"/>
              </a:solidFill>
            </a:endParaRPr>
          </a:p>
        </p:txBody>
      </p:sp>
      <p:sp>
        <p:nvSpPr>
          <p:cNvPr id="7" name="חץ שמאלה 6"/>
          <p:cNvSpPr/>
          <p:nvPr/>
        </p:nvSpPr>
        <p:spPr>
          <a:xfrm>
            <a:off x="6748824" y="2172097"/>
            <a:ext cx="396044" cy="216024"/>
          </a:xfrm>
          <a:prstGeom prst="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5092640" y="2034178"/>
            <a:ext cx="16561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B&amp;T</a:t>
            </a:r>
          </a:p>
          <a:p>
            <a:pPr algn="r"/>
            <a:r>
              <a:rPr lang="he-IL" sz="2000" dirty="0" smtClean="0">
                <a:solidFill>
                  <a:schemeClr val="bg1"/>
                </a:solidFill>
              </a:rPr>
              <a:t>סיום עונת בניה</a:t>
            </a:r>
          </a:p>
          <a:p>
            <a:pPr algn="r"/>
            <a:r>
              <a:rPr lang="he-IL" sz="2000" dirty="0" smtClean="0">
                <a:solidFill>
                  <a:schemeClr val="bg1"/>
                </a:solidFill>
              </a:rPr>
              <a:t>21/2</a:t>
            </a:r>
            <a:endParaRPr lang="he-IL" sz="2000" dirty="0">
              <a:solidFill>
                <a:schemeClr val="bg1"/>
              </a:solidFill>
            </a:endParaRPr>
          </a:p>
        </p:txBody>
      </p:sp>
      <p:sp>
        <p:nvSpPr>
          <p:cNvPr id="10" name="חץ שמאלה 9"/>
          <p:cNvSpPr/>
          <p:nvPr/>
        </p:nvSpPr>
        <p:spPr>
          <a:xfrm>
            <a:off x="4698230" y="2172097"/>
            <a:ext cx="396044" cy="216024"/>
          </a:xfrm>
          <a:prstGeom prst="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2771800" y="2080054"/>
            <a:ext cx="192643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dirty="0" smtClean="0">
                <a:solidFill>
                  <a:schemeClr val="bg1"/>
                </a:solidFill>
              </a:rPr>
              <a:t>תחרויות אזוריות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1/3 – 16/4</a:t>
            </a:r>
            <a:endParaRPr lang="he-IL" sz="2000" dirty="0">
              <a:solidFill>
                <a:schemeClr val="bg1"/>
              </a:solidFill>
            </a:endParaRPr>
          </a:p>
        </p:txBody>
      </p:sp>
      <p:sp>
        <p:nvSpPr>
          <p:cNvPr id="13" name="חץ שמאלה 12"/>
          <p:cNvSpPr/>
          <p:nvPr/>
        </p:nvSpPr>
        <p:spPr>
          <a:xfrm>
            <a:off x="2483768" y="2191810"/>
            <a:ext cx="396044" cy="216024"/>
          </a:xfrm>
          <a:prstGeom prst="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323528" y="2099767"/>
            <a:ext cx="225025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Championship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Houston:19-22/4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St.Louis:26-29/4</a:t>
            </a:r>
            <a:endParaRPr lang="he-I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8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127000" lvl="0"/>
            <a:r>
              <a:rPr lang="he-IL" dirty="0"/>
              <a:t>שלב המוקדמות: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23528" y="1772816"/>
            <a:ext cx="8363272" cy="47091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84200" lvl="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 smtClean="0"/>
              <a:t>כל קבוצה משחקת בכעשרה משחקים עם קבוצות אקראיות .</a:t>
            </a:r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 smtClean="0"/>
              <a:t>במהלך שלב המוקדמות נוצר דירוג היררכי של הקבוצות על פי הישגיהן .</a:t>
            </a:r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e-IL" dirty="0" smtClean="0"/>
          </a:p>
          <a:p>
            <a:pPr marL="127000" indent="0">
              <a:spcBef>
                <a:spcPts val="0"/>
              </a:spcBef>
              <a:buNone/>
            </a:pPr>
            <a:endParaRPr lang="he-IL" sz="2400" dirty="0"/>
          </a:p>
          <a:p>
            <a:pPr marL="127000" lvl="0" indent="0">
              <a:spcBef>
                <a:spcPts val="0"/>
              </a:spcBef>
              <a:buNone/>
            </a:pP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71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FFFF"/>
              </a:buClr>
              <a:buSzPct val="25000"/>
              <a:buFont typeface="Open Sans"/>
              <a:buNone/>
            </a:pPr>
            <a:r>
              <a:rPr lang="he-IL" sz="3200" b="1" i="0" u="none" strike="noStrike" cap="none" dirty="0" smtClea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בחירת בריתות</a:t>
            </a:r>
            <a:endParaRPr sz="32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67544" y="1700808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342900" algn="r" rtl="1">
              <a:spcBef>
                <a:spcPts val="0"/>
              </a:spcBef>
              <a:buClr>
                <a:srgbClr val="F9F9F9"/>
              </a:buClr>
              <a:buSzPct val="65000"/>
              <a:buFont typeface="Arial" panose="020B0604020202020204" pitchFamily="34" charset="0"/>
              <a:buChar char="•"/>
            </a:pPr>
            <a:r>
              <a:rPr lang="he-IL" sz="2200" dirty="0" smtClean="0"/>
              <a:t>לאחר סיום המוקדמות ופרסום הדירוג הסופי, שמונה הקבוצות שמדורגות הכי גבוה בוחרות 2 קבוצות נוספות שיצטרפו עליהם לברית למקצי הגמר .</a:t>
            </a:r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smtClean="0"/>
              <a:t>הבחירה נעשית לפי סדר הדירוג . מתקיימים שני סבבים, כך שבכל ברית יש 3 קבוצות .</a:t>
            </a:r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smtClean="0"/>
              <a:t>אם קבוצה נבחרת, היא יכולה להחליט אם לקבל את ההצעה או לסרב, אבל קבוצה שמסרבת לא יכולה להיבחר יותר .</a:t>
            </a:r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smtClean="0"/>
              <a:t>אם קבוצה מתוך </a:t>
            </a:r>
            <a:r>
              <a:rPr lang="he-IL" sz="2200" dirty="0" err="1" smtClean="0"/>
              <a:t>השמיניה</a:t>
            </a:r>
            <a:r>
              <a:rPr lang="he-IL" sz="2200" dirty="0" smtClean="0"/>
              <a:t> הראשונה נבחרת לברית, הקבוצה הבאה בסדר הדירוג עוברת למקום השמיני ומקבל זכות לבחירת ברית .</a:t>
            </a:r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e-IL" sz="2200" dirty="0"/>
          </a:p>
          <a:p>
            <a:pPr marL="469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smtClean="0"/>
              <a:t>הבריתות קבועות לכל מקצי הגמר.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1475655" y="274637"/>
            <a:ext cx="64805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e-IL" dirty="0" smtClean="0"/>
              <a:t>מקצי הגמר</a:t>
            </a:r>
            <a:endParaRPr dirty="0"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smtClean="0"/>
              <a:t>לאחר שנקבעו 8 הבריתות, מתקיימים מקצי הגמר בהם תקבע הברית המנצחת.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err="1" smtClean="0"/>
              <a:t>הגמרים</a:t>
            </a:r>
            <a:r>
              <a:rPr lang="he-IL" sz="2200" dirty="0" smtClean="0"/>
              <a:t> מחולקים לרבע-גמר, חצי-גמר וגמר.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200" dirty="0" smtClean="0"/>
              <a:t>בכל שלב שתי בריתות מתחרות אחת נגד השנייה בצורת הטוב משלוש, כלומר צריך לנצח שני משחקים כדי להתקדם שלב ולהפיל את הברית היריבה</a:t>
            </a:r>
            <a:r>
              <a:rPr lang="he-IL" sz="2400" dirty="0" smtClean="0"/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2400" dirty="0" smtClean="0"/>
              <a:t>הברית שניצחה את הגמר היא הברית המנצחת של התחרות, וכל חברי הברית נחשבים למנצחים.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/>
              <a:t>דיסטריקט</a:t>
            </a:r>
            <a:r>
              <a:rPr lang="he-IL" dirty="0"/>
              <a:t> </a:t>
            </a:r>
            <a:r>
              <a:rPr lang="en-US" dirty="0"/>
              <a:t> vs </a:t>
            </a:r>
            <a:r>
              <a:rPr lang="he-IL" dirty="0"/>
              <a:t> </a:t>
            </a:r>
            <a:r>
              <a:rPr lang="he-IL" dirty="0" err="1"/>
              <a:t>ריג'ינל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err="1" smtClean="0"/>
              <a:t>דיסטריקט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he-IL" dirty="0" err="1" smtClean="0"/>
              <a:t>ריג'ינל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e-IL" sz="1600" dirty="0" smtClean="0"/>
              <a:t>אם אתה נמצא </a:t>
            </a:r>
            <a:r>
              <a:rPr lang="he-IL" sz="1600" dirty="0" err="1" smtClean="0"/>
              <a:t>בדיסטריקט</a:t>
            </a:r>
            <a:r>
              <a:rPr lang="he-IL" sz="1600" dirty="0" smtClean="0"/>
              <a:t> אתה חייב להשתתף בו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1600" dirty="0" smtClean="0"/>
              <a:t>כל קבוצה משתתפת בשתי תחרויות </a:t>
            </a:r>
            <a:r>
              <a:rPr lang="he-IL" sz="1600" dirty="0" err="1" smtClean="0"/>
              <a:t>דיסטריקט</a:t>
            </a:r>
            <a:r>
              <a:rPr lang="he-IL" sz="1600" dirty="0" smtClean="0"/>
              <a:t> מוקדמות, בהם אתה מקבל ניקוד לפי הדירוג בסוף המוקדמות, פרסים שקיבלת, ניצחונות </a:t>
            </a:r>
            <a:r>
              <a:rPr lang="he-IL" sz="1600" dirty="0" err="1" smtClean="0"/>
              <a:t>בגמרים</a:t>
            </a:r>
            <a:r>
              <a:rPr lang="he-IL" sz="1600" dirty="0" smtClean="0"/>
              <a:t> ועוד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1600" dirty="0" smtClean="0"/>
              <a:t>מספר קבוע מראש של הקבוצות בעלות הניקוד הגבוה ביותר מגיעות ל </a:t>
            </a:r>
            <a:r>
              <a:rPr lang="en-US" sz="1600" dirty="0" smtClean="0"/>
              <a:t>DCMP</a:t>
            </a:r>
            <a:r>
              <a:rPr lang="he-IL" sz="1600" dirty="0" smtClean="0"/>
              <a:t> שמתנהל כתחרות רגילה, בה אתה ממשיך לצבור נקודות(פי 3 מתחרות מוקדמת).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1600" b="1" dirty="0" smtClean="0"/>
              <a:t>מעפילים ל-</a:t>
            </a:r>
            <a:r>
              <a:rPr lang="en-US" sz="1600" b="1" dirty="0" smtClean="0"/>
              <a:t>CMP</a:t>
            </a:r>
            <a:r>
              <a:rPr lang="he-IL" sz="1600" dirty="0" smtClean="0"/>
              <a:t>:  מנצחים, זוכי פרסים ראשיים ומספר קבוע מראש של קבוצות עם הניקוד הגבוה ביותר .</a:t>
            </a:r>
          </a:p>
          <a:p>
            <a:pPr marL="226060" indent="0">
              <a:buNone/>
            </a:pPr>
            <a:endParaRPr lang="he-IL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he-IL" sz="1600" dirty="0" smtClean="0"/>
          </a:p>
          <a:p>
            <a:pPr marL="226060" indent="0">
              <a:buNone/>
            </a:pPr>
            <a:endParaRPr lang="he-IL" sz="1600" dirty="0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מבנה תחרות רגיל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אפשר להשתתף ביותר מאחד ואיפה שרוצים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000" b="1" dirty="0" smtClean="0"/>
              <a:t>מעפילים ל</a:t>
            </a:r>
            <a:r>
              <a:rPr lang="en-US" sz="2000" b="1" dirty="0" smtClean="0"/>
              <a:t>CMP-</a:t>
            </a:r>
            <a:r>
              <a:rPr lang="he-IL" sz="2000" dirty="0" smtClean="0"/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ברית מנצחת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Chairman's</a:t>
            </a:r>
            <a:r>
              <a:rPr lang="en-US" sz="2000" dirty="0"/>
              <a:t> </a:t>
            </a:r>
            <a:r>
              <a:rPr lang="en-US" sz="2000" dirty="0" smtClean="0"/>
              <a:t>award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Rookie </a:t>
            </a:r>
            <a:r>
              <a:rPr lang="en-US" sz="2000" dirty="0" err="1" smtClean="0"/>
              <a:t>Allstar</a:t>
            </a:r>
            <a:endParaRPr lang="he-IL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Engineering </a:t>
            </a:r>
            <a:r>
              <a:rPr lang="en-US" sz="2000" dirty="0" smtClean="0"/>
              <a:t>Inspiration</a:t>
            </a:r>
            <a:endParaRPr lang="he-IL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השנה מחולק גם </a:t>
            </a:r>
            <a:r>
              <a:rPr lang="en-US" sz="2000" dirty="0" smtClean="0"/>
              <a:t>wildcard </a:t>
            </a:r>
          </a:p>
          <a:p>
            <a:pPr marL="226060" indent="0">
              <a:buNone/>
            </a:pP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5394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Championship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8229600" cy="47091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עד השנה, הייתה תחרות </a:t>
            </a:r>
            <a:r>
              <a:rPr lang="en-US" sz="2000" dirty="0" smtClean="0"/>
              <a:t>championship</a:t>
            </a:r>
            <a:r>
              <a:rPr lang="he-IL" sz="2000" dirty="0" smtClean="0"/>
              <a:t> אחת. כל הקבוצות שהעפילו מהתחרויות האזוריות השתתפו באותה האליפות, שבשנתיים האחרונות הכילה 600 קבוצות.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בעקבות הגדילה המואצת של ה </a:t>
            </a:r>
            <a:r>
              <a:rPr lang="en-US" sz="2000" dirty="0" smtClean="0"/>
              <a:t>FRC</a:t>
            </a:r>
            <a:r>
              <a:rPr lang="he-IL" sz="2000" dirty="0" smtClean="0"/>
              <a:t> , החליטו לחלק את התחרות לשתיים נפרדות, 400 קבוצות בכל אחת. אחת תהיה </a:t>
            </a:r>
            <a:r>
              <a:rPr lang="he-IL" sz="2000" dirty="0" err="1" smtClean="0"/>
              <a:t>בסיינט</a:t>
            </a:r>
            <a:r>
              <a:rPr lang="he-IL" sz="2000" dirty="0" smtClean="0"/>
              <a:t> לואיס, ואחת ביוסטון.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000" dirty="0" smtClean="0"/>
              <a:t>הקבוצות מחולקות לתחרויות הנפרדות לפי מיקום גאוגרפי של הקבוצה (קבוצות מישראל מגיעות ליוסטון).</a:t>
            </a:r>
          </a:p>
          <a:p>
            <a:pPr marL="242570" indent="0">
              <a:buNone/>
            </a:pPr>
            <a:endParaRPr lang="he-IL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he-IL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278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Championship -</a:t>
            </a:r>
            <a:r>
              <a:rPr lang="he-IL" dirty="0" smtClean="0"/>
              <a:t>מבנה ה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8229600" cy="47091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e-IL" sz="2400" dirty="0" smtClean="0"/>
              <a:t>400 הקבוצות מחולקות מראש ל-6 בתים (</a:t>
            </a:r>
            <a:r>
              <a:rPr lang="en-US" sz="2400" dirty="0" smtClean="0"/>
              <a:t>(division</a:t>
            </a:r>
            <a:r>
              <a:rPr lang="he-IL" sz="2400" dirty="0" smtClean="0"/>
              <a:t>, שקרואים על שמות מדענים.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400" dirty="0" smtClean="0"/>
              <a:t>כל בית מתנהל כתחרות רגילה, עם מוקדמות, בחירת בריתות וגמרים.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e-IL" sz="2400" dirty="0" smtClean="0"/>
              <a:t>  הברית המנצחת מכל בית עולה למקצי איינשטיין, שזה הגמר הסופי שקובע את אלופי העולם לאותה שנה.</a:t>
            </a:r>
          </a:p>
        </p:txBody>
      </p:sp>
    </p:spTree>
    <p:extLst>
      <p:ext uri="{BB962C8B-B14F-4D97-AF65-F5344CB8AC3E}">
        <p14:creationId xmlns:p14="http://schemas.microsoft.com/office/powerpoint/2010/main" val="16287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סגה">
  <a:themeElements>
    <a:clrScheme name="פסגה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415</Words>
  <Application>Microsoft Office PowerPoint</Application>
  <PresentationFormat>‫הצגה על המסך (4:3)</PresentationFormat>
  <Paragraphs>55</Paragraphs>
  <Slides>8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Arial</vt:lpstr>
      <vt:lpstr>Noto Sans Symbols</vt:lpstr>
      <vt:lpstr>Allerta</vt:lpstr>
      <vt:lpstr>Open Sans</vt:lpstr>
      <vt:lpstr>Quattrocento</vt:lpstr>
      <vt:lpstr>פסגה</vt:lpstr>
      <vt:lpstr>FRC הלוגיסטיקה של</vt:lpstr>
      <vt:lpstr>אירועים בעונה</vt:lpstr>
      <vt:lpstr>שלב המוקדמות:</vt:lpstr>
      <vt:lpstr>בחירת בריתות</vt:lpstr>
      <vt:lpstr>מקצי הגמר</vt:lpstr>
      <vt:lpstr>דיסטריקט  vs  ריג'ינל</vt:lpstr>
      <vt:lpstr>Split Championship</vt:lpstr>
      <vt:lpstr>Championship -מבנה 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הלוגיסטיקה של FRC</dc:title>
  <dc:creator>Nir</dc:creator>
  <cp:lastModifiedBy>Nir</cp:lastModifiedBy>
  <cp:revision>11</cp:revision>
  <dcterms:modified xsi:type="dcterms:W3CDTF">2016-09-23T18:05:09Z</dcterms:modified>
</cp:coreProperties>
</file>